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70" r:id="rId12"/>
    <p:sldId id="267" r:id="rId13"/>
    <p:sldId id="271" r:id="rId14"/>
    <p:sldId id="266" r:id="rId15"/>
    <p:sldId id="272" r:id="rId16"/>
    <p:sldId id="268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388" y="1431925"/>
            <a:ext cx="6499225" cy="1725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/>
              <a:t>Catechesis &amp; </a:t>
            </a:r>
            <a:br>
              <a:rPr lang="en-US" sz="4000" b="1" dirty="0" smtClean="0"/>
            </a:br>
            <a:r>
              <a:rPr lang="en-US" sz="4000" b="1" dirty="0" smtClean="0"/>
              <a:t>Youth Ministry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388" y="3298825"/>
            <a:ext cx="6499225" cy="1280138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January 24, 2017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Women Youth </a:t>
            </a:r>
            <a:r>
              <a:rPr lang="en-US" dirty="0" smtClean="0"/>
              <a:t>Apostles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by</a:t>
            </a:r>
            <a:r>
              <a:rPr lang="en-US" dirty="0" smtClean="0"/>
              <a:t> Michael </a:t>
            </a:r>
            <a:r>
              <a:rPr lang="en-US" dirty="0" err="1" smtClean="0"/>
              <a:t>Filamor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903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175259"/>
            <a:ext cx="8042275" cy="769937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000" b="1" dirty="0" smtClean="0">
                <a:latin typeface="News Gothic MT" charset="0"/>
              </a:rPr>
              <a:t>What is Catechesis?</a:t>
            </a:r>
            <a:endParaRPr lang="en-US" sz="3000" b="1" dirty="0">
              <a:latin typeface="News Gothic MT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62050"/>
            <a:ext cx="8042275" cy="55753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dirty="0" smtClean="0">
                <a:solidFill>
                  <a:srgbClr val="000000"/>
                </a:solidFill>
                <a:ea typeface="+mn-ea"/>
                <a:cs typeface="+mn-cs"/>
              </a:rPr>
              <a:t>Catechesis is the </a:t>
            </a:r>
            <a:r>
              <a:rPr lang="en-US" b="1" dirty="0" smtClean="0">
                <a:solidFill>
                  <a:srgbClr val="000000"/>
                </a:solidFill>
                <a:ea typeface="+mn-ea"/>
                <a:cs typeface="+mn-cs"/>
              </a:rPr>
              <a:t>Church</a:t>
            </a:r>
            <a:r>
              <a:rPr lang="en-US" dirty="0" smtClean="0">
                <a:solidFill>
                  <a:srgbClr val="000000"/>
                </a:solidFill>
                <a:ea typeface="+mn-ea"/>
                <a:cs typeface="+mn-cs"/>
              </a:rPr>
              <a:t>’s practice of </a:t>
            </a:r>
            <a:r>
              <a:rPr lang="en-US" b="1" dirty="0" smtClean="0">
                <a:solidFill>
                  <a:srgbClr val="000000"/>
                </a:solidFill>
                <a:ea typeface="+mn-ea"/>
                <a:cs typeface="+mn-cs"/>
              </a:rPr>
              <a:t>handing on the faith</a:t>
            </a:r>
            <a:r>
              <a:rPr lang="en-US" dirty="0" smtClean="0">
                <a:solidFill>
                  <a:srgbClr val="000000"/>
                </a:solidFill>
                <a:ea typeface="+mn-ea"/>
                <a:cs typeface="+mn-cs"/>
              </a:rPr>
              <a:t>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b="1" dirty="0" smtClean="0">
              <a:solidFill>
                <a:srgbClr val="0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en-US" dirty="0" smtClean="0">
                <a:solidFill>
                  <a:srgbClr val="000000"/>
                </a:solidFill>
              </a:rPr>
              <a:t>The purpose of catechesis is </a:t>
            </a:r>
            <a:r>
              <a:rPr lang="en-US" b="1" dirty="0" smtClean="0">
                <a:solidFill>
                  <a:srgbClr val="000000"/>
                </a:solidFill>
              </a:rPr>
              <a:t>Understanding and Change</a:t>
            </a:r>
            <a:r>
              <a:rPr lang="is-IS" dirty="0" smtClean="0">
                <a:solidFill>
                  <a:srgbClr val="000000"/>
                </a:solidFill>
              </a:rPr>
              <a:t>…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(CT 20)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r>
              <a:rPr lang="is-IS" dirty="0" smtClean="0">
                <a:solidFill>
                  <a:srgbClr val="000000"/>
                </a:solidFill>
                <a:ea typeface="+mn-ea"/>
                <a:cs typeface="+mn-cs"/>
              </a:rPr>
              <a:t>…and communion with </a:t>
            </a:r>
            <a:r>
              <a:rPr lang="is-IS" b="1" dirty="0" smtClean="0">
                <a:solidFill>
                  <a:srgbClr val="000000"/>
                </a:solidFill>
                <a:ea typeface="+mn-ea"/>
                <a:cs typeface="+mn-cs"/>
              </a:rPr>
              <a:t>Christ (Trinity) </a:t>
            </a:r>
            <a:r>
              <a:rPr lang="is-IS" dirty="0" smtClean="0">
                <a:solidFill>
                  <a:srgbClr val="000000"/>
                </a:solidFill>
                <a:ea typeface="+mn-ea"/>
                <a:cs typeface="+mn-cs"/>
              </a:rPr>
              <a:t>(CT 5)</a:t>
            </a:r>
            <a:endParaRPr lang="en-US" dirty="0" smtClean="0">
              <a:solidFill>
                <a:srgbClr val="00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dirty="0" smtClean="0">
              <a:solidFill>
                <a:srgbClr val="000000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dirty="0">
              <a:solidFill>
                <a:srgbClr val="0000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54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392113"/>
            <a:ext cx="8042275" cy="769937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000" b="1" dirty="0" smtClean="0">
                <a:latin typeface="News Gothic MT" charset="0"/>
              </a:rPr>
              <a:t>What is Evangelization?</a:t>
            </a:r>
            <a:endParaRPr lang="en-US" sz="3000" b="1" dirty="0">
              <a:latin typeface="News Gothic MT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62050"/>
            <a:ext cx="8042275" cy="5575300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000000"/>
                </a:solidFill>
              </a:rPr>
              <a:t>Evangelization </a:t>
            </a:r>
            <a:r>
              <a:rPr lang="en-US" dirty="0">
                <a:solidFill>
                  <a:srgbClr val="000000"/>
                </a:solidFill>
              </a:rPr>
              <a:t>is "the </a:t>
            </a:r>
            <a:r>
              <a:rPr lang="en-US" b="1" dirty="0">
                <a:solidFill>
                  <a:srgbClr val="000000"/>
                </a:solidFill>
              </a:rPr>
              <a:t>process</a:t>
            </a:r>
            <a:r>
              <a:rPr lang="en-US" dirty="0">
                <a:solidFill>
                  <a:srgbClr val="000000"/>
                </a:solidFill>
              </a:rPr>
              <a:t> by which the </a:t>
            </a:r>
            <a:r>
              <a:rPr lang="en-US" b="1" dirty="0" smtClean="0">
                <a:solidFill>
                  <a:srgbClr val="000000"/>
                </a:solidFill>
              </a:rPr>
              <a:t>Church</a:t>
            </a:r>
            <a:r>
              <a:rPr lang="en-US" dirty="0" smtClean="0">
                <a:solidFill>
                  <a:srgbClr val="000000"/>
                </a:solidFill>
              </a:rPr>
              <a:t>... </a:t>
            </a:r>
            <a:r>
              <a:rPr lang="en-US" b="1" dirty="0" smtClean="0">
                <a:solidFill>
                  <a:srgbClr val="000000"/>
                </a:solidFill>
              </a:rPr>
              <a:t>proclaims </a:t>
            </a:r>
            <a:r>
              <a:rPr lang="en-US" b="1" dirty="0">
                <a:solidFill>
                  <a:srgbClr val="000000"/>
                </a:solidFill>
              </a:rPr>
              <a:t>and spreads </a:t>
            </a: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dirty="0" smtClean="0">
                <a:solidFill>
                  <a:srgbClr val="000000"/>
                </a:solidFill>
              </a:rPr>
              <a:t>Gospel.” </a:t>
            </a:r>
            <a:r>
              <a:rPr lang="en-US" dirty="0">
                <a:solidFill>
                  <a:srgbClr val="000000"/>
                </a:solidFill>
              </a:rPr>
              <a:t>(GDC 48) </a:t>
            </a: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000000"/>
                </a:solidFill>
              </a:rPr>
              <a:t>The purpose of evangelization is others’ </a:t>
            </a:r>
            <a:r>
              <a:rPr lang="en-US" b="1" dirty="0">
                <a:solidFill>
                  <a:srgbClr val="000000"/>
                </a:solidFill>
              </a:rPr>
              <a:t>interior </a:t>
            </a:r>
            <a:r>
              <a:rPr lang="en-US" b="1" dirty="0" smtClean="0">
                <a:solidFill>
                  <a:srgbClr val="000000"/>
                </a:solidFill>
              </a:rPr>
              <a:t>change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000000"/>
                </a:solidFill>
              </a:rPr>
              <a:t>(EN 18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000000"/>
                </a:solidFill>
              </a:rPr>
              <a:t>“There </a:t>
            </a:r>
            <a:r>
              <a:rPr lang="en-US" dirty="0">
                <a:solidFill>
                  <a:srgbClr val="000000"/>
                </a:solidFill>
              </a:rPr>
              <a:t>is no true evangelization </a:t>
            </a:r>
            <a:r>
              <a:rPr lang="en-US" dirty="0" smtClean="0">
                <a:solidFill>
                  <a:srgbClr val="000000"/>
                </a:solidFill>
              </a:rPr>
              <a:t>if</a:t>
            </a:r>
            <a:r>
              <a:rPr lang="is-IS" dirty="0" smtClean="0">
                <a:solidFill>
                  <a:srgbClr val="000000"/>
                </a:solidFill>
              </a:rPr>
              <a:t>…</a:t>
            </a:r>
            <a:r>
              <a:rPr lang="is-IS" b="1" dirty="0" smtClean="0">
                <a:solidFill>
                  <a:srgbClr val="000000"/>
                </a:solidFill>
              </a:rPr>
              <a:t>Jesus </a:t>
            </a:r>
            <a:r>
              <a:rPr lang="is-IS" dirty="0" smtClean="0">
                <a:solidFill>
                  <a:srgbClr val="000000"/>
                </a:solidFill>
              </a:rPr>
              <a:t>[is] </a:t>
            </a:r>
            <a:r>
              <a:rPr lang="en-US" dirty="0" smtClean="0">
                <a:solidFill>
                  <a:srgbClr val="000000"/>
                </a:solidFill>
              </a:rPr>
              <a:t>not proclaimed."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(EN 22, GDC 50) 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3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cess of Evangelization_Michael Filam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5322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2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cess of Evangelization_Typical YM Progr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0"/>
            <a:ext cx="5399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cess of Evangelization_Social-Only YM Progr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0"/>
            <a:ext cx="5399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0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392113"/>
            <a:ext cx="8042275" cy="1172332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000" b="1" dirty="0" smtClean="0">
                <a:latin typeface="News Gothic MT" charset="0"/>
              </a:rPr>
              <a:t>TEACHING DOCTRINE:</a:t>
            </a:r>
            <a:br>
              <a:rPr lang="en-US" sz="3000" b="1" dirty="0" smtClean="0">
                <a:latin typeface="News Gothic MT" charset="0"/>
              </a:rPr>
            </a:br>
            <a:r>
              <a:rPr lang="en-US" sz="3000" b="1" dirty="0" smtClean="0">
                <a:latin typeface="News Gothic MT" charset="0"/>
              </a:rPr>
              <a:t>The Five Components</a:t>
            </a:r>
            <a:endParaRPr lang="en-US" sz="30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</a:rPr>
              <a:t>I. Premise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</a:rPr>
              <a:t>II. Essentials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</a:rPr>
              <a:t>III. Common Misunderstandings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</a:rPr>
              <a:t>IV. Scriptural Basis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</a:rPr>
              <a:t>V. Related Doctrines</a:t>
            </a:r>
          </a:p>
          <a:p>
            <a:pPr marL="0" indent="0"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80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392113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I. Teach the Premise</a:t>
            </a:r>
            <a:endParaRPr lang="en-US" sz="36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239164"/>
            <a:ext cx="8042276" cy="5297428"/>
          </a:xfrm>
        </p:spPr>
        <p:txBody>
          <a:bodyPr rtlCol="0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000000"/>
                </a:solidFill>
              </a:rPr>
              <a:t>T</a:t>
            </a:r>
            <a:r>
              <a:rPr lang="en-US" sz="3500" b="1" dirty="0">
                <a:solidFill>
                  <a:schemeClr val="tx1"/>
                </a:solidFill>
              </a:rPr>
              <a:t>he premise </a:t>
            </a:r>
            <a:r>
              <a:rPr lang="en-US" sz="3500" b="1" dirty="0" smtClean="0">
                <a:solidFill>
                  <a:schemeClr val="tx1"/>
                </a:solidFill>
              </a:rPr>
              <a:t>is </a:t>
            </a:r>
            <a:r>
              <a:rPr lang="en-US" sz="3500" b="1" dirty="0">
                <a:solidFill>
                  <a:schemeClr val="tx1"/>
                </a:solidFill>
              </a:rPr>
              <a:t>the underlying truth upon which the doctrine is based</a:t>
            </a:r>
            <a:r>
              <a:rPr lang="en-US" sz="3500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  <a:defRPr/>
            </a:pPr>
            <a:endParaRPr lang="en-US" sz="3000" b="1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sz="3000" b="1" dirty="0" smtClean="0">
                <a:solidFill>
                  <a:srgbClr val="000000"/>
                </a:solidFill>
              </a:rPr>
              <a:t>WHAT? and SO WHAT?:  </a:t>
            </a:r>
            <a:r>
              <a:rPr lang="en-US" sz="3000" dirty="0" smtClean="0">
                <a:solidFill>
                  <a:srgbClr val="000000"/>
                </a:solidFill>
              </a:rPr>
              <a:t>What is the foundation?  </a:t>
            </a:r>
            <a:r>
              <a:rPr lang="en-US" sz="3000" dirty="0">
                <a:solidFill>
                  <a:srgbClr val="000000"/>
                </a:solidFill>
              </a:rPr>
              <a:t>a</a:t>
            </a:r>
            <a:r>
              <a:rPr lang="en-US" sz="3000" dirty="0" smtClean="0">
                <a:solidFill>
                  <a:srgbClr val="000000"/>
                </a:solidFill>
              </a:rPr>
              <a:t>nd What is the purpose and why is this important?</a:t>
            </a:r>
          </a:p>
          <a:p>
            <a:pPr marL="0" indent="0">
              <a:buNone/>
              <a:defRPr/>
            </a:pPr>
            <a:endParaRPr lang="en-US" sz="3000" dirty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sz="3000" dirty="0" smtClean="0">
                <a:solidFill>
                  <a:srgbClr val="000000"/>
                </a:solidFill>
              </a:rPr>
              <a:t>Not </a:t>
            </a:r>
            <a:r>
              <a:rPr lang="en-US" sz="3000" dirty="0">
                <a:solidFill>
                  <a:srgbClr val="000000"/>
                </a:solidFill>
              </a:rPr>
              <a:t>always the definition</a:t>
            </a:r>
            <a:r>
              <a:rPr lang="en-US" sz="3000" dirty="0" smtClean="0">
                <a:solidFill>
                  <a:srgbClr val="000000"/>
                </a:solidFill>
              </a:rPr>
              <a:t>.  Teach as certitudes.</a:t>
            </a:r>
          </a:p>
          <a:p>
            <a:pPr marL="0" indent="0">
              <a:buNone/>
              <a:defRPr/>
            </a:pP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sz="3000" dirty="0" smtClean="0">
                <a:solidFill>
                  <a:srgbClr val="000000"/>
                </a:solidFill>
              </a:rPr>
              <a:t>Keep it short and sweet.  Use the Catechism.</a:t>
            </a:r>
          </a:p>
          <a:p>
            <a:pPr marL="0" indent="0"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507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392113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I. Teach the Premise: </a:t>
            </a:r>
            <a:r>
              <a:rPr lang="en-US" sz="3600" b="1" dirty="0" smtClean="0">
                <a:solidFill>
                  <a:schemeClr val="tx1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chemeClr val="tx1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239164"/>
            <a:ext cx="8042276" cy="529742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The premise </a:t>
            </a:r>
            <a:r>
              <a:rPr lang="en-US" sz="3000" b="1" dirty="0" smtClean="0">
                <a:solidFill>
                  <a:schemeClr val="accent1"/>
                </a:solidFill>
              </a:rPr>
              <a:t>is </a:t>
            </a:r>
            <a:r>
              <a:rPr lang="en-US" sz="3000" b="1" dirty="0">
                <a:solidFill>
                  <a:schemeClr val="accent1"/>
                </a:solidFill>
              </a:rPr>
              <a:t>the underlying truth upon which the doctrine is based</a:t>
            </a:r>
            <a:r>
              <a:rPr lang="en-US" sz="3000" b="1" dirty="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  <a:defRPr/>
            </a:pPr>
            <a:endParaRPr lang="en-US" sz="3000" b="1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sz="3000" b="1" dirty="0">
                <a:solidFill>
                  <a:srgbClr val="000000"/>
                </a:solidFill>
              </a:rPr>
              <a:t>"We believe because of the authority of God who reveals. He cannot deceive nor be deceived" </a:t>
            </a:r>
            <a:r>
              <a:rPr lang="en-US" sz="3000" b="1" dirty="0" smtClean="0">
                <a:solidFill>
                  <a:srgbClr val="000000"/>
                </a:solidFill>
              </a:rPr>
              <a:t>(CCC 156</a:t>
            </a:r>
            <a:r>
              <a:rPr lang="en-US" sz="3000" b="1" dirty="0">
                <a:solidFill>
                  <a:srgbClr val="000000"/>
                </a:solidFill>
              </a:rPr>
              <a:t>).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22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II. Teach the Essentials</a:t>
            </a:r>
            <a:endParaRPr lang="en-US" sz="36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486997"/>
            <a:ext cx="8042276" cy="5049595"/>
          </a:xfrm>
        </p:spPr>
        <p:txBody>
          <a:bodyPr rtlCol="0">
            <a:normAutofit lnSpcReduction="10000"/>
          </a:bodyPr>
          <a:lstStyle/>
          <a:p>
            <a:pPr marL="0" indent="0" algn="ctr">
              <a:buNone/>
            </a:pPr>
            <a:r>
              <a:rPr lang="en-US" sz="3500" b="1" dirty="0" smtClean="0">
                <a:solidFill>
                  <a:srgbClr val="000000"/>
                </a:solidFill>
              </a:rPr>
              <a:t>Essentials are aspects </a:t>
            </a:r>
            <a:r>
              <a:rPr lang="en-US" sz="3500" b="1" dirty="0">
                <a:solidFill>
                  <a:srgbClr val="000000"/>
                </a:solidFill>
              </a:rPr>
              <a:t>of the </a:t>
            </a:r>
            <a:r>
              <a:rPr lang="en-US" sz="3500" b="1" dirty="0" smtClean="0">
                <a:solidFill>
                  <a:srgbClr val="000000"/>
                </a:solidFill>
              </a:rPr>
              <a:t>doctrine</a:t>
            </a:r>
            <a:r>
              <a:rPr lang="en-US" sz="3500" b="1" dirty="0">
                <a:solidFill>
                  <a:srgbClr val="000000"/>
                </a:solidFill>
              </a:rPr>
              <a:t> </a:t>
            </a:r>
            <a:r>
              <a:rPr lang="en-US" sz="3500" b="1" dirty="0" smtClean="0">
                <a:solidFill>
                  <a:srgbClr val="000000"/>
                </a:solidFill>
              </a:rPr>
              <a:t>which </a:t>
            </a:r>
            <a:r>
              <a:rPr lang="en-US" sz="3500" b="1" dirty="0">
                <a:solidFill>
                  <a:srgbClr val="000000"/>
                </a:solidFill>
              </a:rPr>
              <a:t>cannot be left to chance that </a:t>
            </a:r>
            <a:r>
              <a:rPr lang="en-US" sz="3500" b="1" dirty="0" smtClean="0">
                <a:solidFill>
                  <a:srgbClr val="000000"/>
                </a:solidFill>
              </a:rPr>
              <a:t>they will </a:t>
            </a:r>
            <a:r>
              <a:rPr lang="en-US" sz="3500" b="1" dirty="0">
                <a:solidFill>
                  <a:srgbClr val="000000"/>
                </a:solidFill>
              </a:rPr>
              <a:t>get them on their own</a:t>
            </a:r>
            <a:r>
              <a:rPr lang="en-US" sz="3500" b="1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The basics are best. They are what God wanted to say, what </a:t>
            </a:r>
            <a:r>
              <a:rPr lang="en-US" sz="3000" dirty="0" smtClean="0">
                <a:solidFill>
                  <a:srgbClr val="000000"/>
                </a:solidFill>
              </a:rPr>
              <a:t>He wanted </a:t>
            </a:r>
            <a:r>
              <a:rPr lang="en-US" sz="3000" dirty="0">
                <a:solidFill>
                  <a:srgbClr val="000000"/>
                </a:solidFill>
              </a:rPr>
              <a:t>us to be sure about</a:t>
            </a:r>
            <a:r>
              <a:rPr lang="en-US" sz="3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Make this compelling with your witness and how culture has distorted the essentials.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81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II. Teach the Essentials: </a:t>
            </a:r>
            <a:r>
              <a:rPr lang="en-US" sz="3600" b="1" dirty="0" smtClean="0">
                <a:solidFill>
                  <a:srgbClr val="000000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409550"/>
            <a:ext cx="8042276" cy="5049595"/>
          </a:xfrm>
        </p:spPr>
        <p:txBody>
          <a:bodyPr rtlCol="0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900" b="1" dirty="0" smtClean="0">
                <a:solidFill>
                  <a:schemeClr val="accent1"/>
                </a:solidFill>
              </a:rPr>
              <a:t>Essentials are aspects </a:t>
            </a:r>
            <a:r>
              <a:rPr lang="en-US" sz="3900" b="1" dirty="0">
                <a:solidFill>
                  <a:schemeClr val="accent1"/>
                </a:solidFill>
              </a:rPr>
              <a:t>of the </a:t>
            </a:r>
            <a:r>
              <a:rPr lang="en-US" sz="3900" b="1" dirty="0" smtClean="0">
                <a:solidFill>
                  <a:schemeClr val="accent1"/>
                </a:solidFill>
              </a:rPr>
              <a:t>doctrine</a:t>
            </a:r>
            <a:r>
              <a:rPr lang="en-US" sz="3900" b="1" dirty="0">
                <a:solidFill>
                  <a:schemeClr val="accent1"/>
                </a:solidFill>
              </a:rPr>
              <a:t> </a:t>
            </a:r>
            <a:r>
              <a:rPr lang="en-US" sz="3900" b="1" dirty="0" smtClean="0">
                <a:solidFill>
                  <a:schemeClr val="accent1"/>
                </a:solidFill>
              </a:rPr>
              <a:t>which </a:t>
            </a:r>
            <a:r>
              <a:rPr lang="en-US" sz="3900" b="1" dirty="0">
                <a:solidFill>
                  <a:schemeClr val="accent1"/>
                </a:solidFill>
              </a:rPr>
              <a:t>cannot be left to chance that </a:t>
            </a:r>
            <a:r>
              <a:rPr lang="en-US" sz="3900" b="1" dirty="0" smtClean="0">
                <a:solidFill>
                  <a:schemeClr val="accent1"/>
                </a:solidFill>
              </a:rPr>
              <a:t>they will </a:t>
            </a:r>
            <a:r>
              <a:rPr lang="en-US" sz="3900" b="1" dirty="0">
                <a:solidFill>
                  <a:schemeClr val="accent1"/>
                </a:solidFill>
              </a:rPr>
              <a:t>get them on their own</a:t>
            </a:r>
            <a:r>
              <a:rPr lang="en-US" sz="3900" b="1" dirty="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Faith 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chemeClr val="tx1"/>
                </a:solidFill>
              </a:rPr>
              <a:t>1. is </a:t>
            </a:r>
            <a:r>
              <a:rPr lang="en-US" sz="3500" dirty="0">
                <a:solidFill>
                  <a:schemeClr val="tx1"/>
                </a:solidFill>
              </a:rPr>
              <a:t>certain. 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2. is necessary </a:t>
            </a:r>
            <a:r>
              <a:rPr lang="en-US" sz="3500" dirty="0">
                <a:solidFill>
                  <a:srgbClr val="000000"/>
                </a:solidFill>
              </a:rPr>
              <a:t>for salvation. </a:t>
            </a:r>
            <a:endParaRPr lang="en-US" sz="35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3. seeks </a:t>
            </a:r>
            <a:r>
              <a:rPr lang="en-US" sz="3500" dirty="0">
                <a:solidFill>
                  <a:srgbClr val="000000"/>
                </a:solidFill>
              </a:rPr>
              <a:t>understanding. </a:t>
            </a:r>
            <a:endParaRPr lang="en-US" sz="35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4. a </a:t>
            </a:r>
            <a:r>
              <a:rPr lang="en-US" sz="3500" dirty="0">
                <a:solidFill>
                  <a:srgbClr val="000000"/>
                </a:solidFill>
              </a:rPr>
              <a:t>gift. 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5. can </a:t>
            </a:r>
            <a:r>
              <a:rPr lang="en-US" sz="3500" dirty="0">
                <a:solidFill>
                  <a:srgbClr val="000000"/>
                </a:solidFill>
              </a:rPr>
              <a:t>be lost and </a:t>
            </a:r>
            <a:r>
              <a:rPr lang="en-US" sz="3500" dirty="0" smtClean="0">
                <a:solidFill>
                  <a:srgbClr val="000000"/>
                </a:solidFill>
              </a:rPr>
              <a:t>increased. (CCC 153-165)</a:t>
            </a:r>
            <a:endParaRPr lang="en-US" sz="3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3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III. Teach the Common Misunderstandings</a:t>
            </a:r>
            <a:endParaRPr lang="en-US" sz="36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456018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500" b="1" dirty="0" smtClean="0">
                <a:solidFill>
                  <a:srgbClr val="000000"/>
                </a:solidFill>
              </a:rPr>
              <a:t>Address and clear away misconceptions that resulted from insufficient/ineffective </a:t>
            </a:r>
            <a:r>
              <a:rPr lang="en-US" sz="3500" b="1" dirty="0">
                <a:solidFill>
                  <a:srgbClr val="000000"/>
                </a:solidFill>
              </a:rPr>
              <a:t>catechesis </a:t>
            </a:r>
            <a:r>
              <a:rPr lang="en-US" sz="3500" b="1" dirty="0" smtClean="0">
                <a:solidFill>
                  <a:srgbClr val="000000"/>
                </a:solidFill>
              </a:rPr>
              <a:t>and the culture.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Consider your audience, not just your own misunderstandings.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Define </a:t>
            </a:r>
            <a:r>
              <a:rPr lang="en-US" sz="3000" dirty="0">
                <a:solidFill>
                  <a:srgbClr val="000000"/>
                </a:solidFill>
              </a:rPr>
              <a:t>words and concepts so that they </a:t>
            </a:r>
            <a:r>
              <a:rPr lang="en-US" sz="3000" dirty="0" smtClean="0">
                <a:solidFill>
                  <a:srgbClr val="000000"/>
                </a:solidFill>
              </a:rPr>
              <a:t>can fully </a:t>
            </a:r>
            <a:r>
              <a:rPr lang="en-US" sz="3000" dirty="0">
                <a:solidFill>
                  <a:srgbClr val="000000"/>
                </a:solidFill>
              </a:rPr>
              <a:t>understand the premise.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49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III. Teach the Common Misunderstandings: </a:t>
            </a:r>
            <a:r>
              <a:rPr lang="en-US" sz="3600" b="1" dirty="0" smtClean="0">
                <a:solidFill>
                  <a:srgbClr val="000000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363081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chemeClr val="accent1"/>
                </a:solidFill>
              </a:rPr>
              <a:t>Address and clear away misconceptions that resulted from insufficient/ineffective </a:t>
            </a:r>
            <a:r>
              <a:rPr lang="en-US" sz="3000" b="1" dirty="0">
                <a:solidFill>
                  <a:schemeClr val="accent1"/>
                </a:solidFill>
              </a:rPr>
              <a:t>catechesis </a:t>
            </a:r>
            <a:r>
              <a:rPr lang="en-US" sz="3000" b="1" dirty="0" smtClean="0">
                <a:solidFill>
                  <a:schemeClr val="accent1"/>
                </a:solidFill>
              </a:rPr>
              <a:t>and the culture.</a:t>
            </a:r>
          </a:p>
          <a:p>
            <a:pPr marL="0" indent="0" algn="ctr">
              <a:buNone/>
            </a:pPr>
            <a:endParaRPr lang="en-US" sz="30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300" b="1" dirty="0" smtClean="0">
                <a:solidFill>
                  <a:srgbClr val="000000"/>
                </a:solidFill>
              </a:rPr>
              <a:t>Misconception: </a:t>
            </a:r>
            <a:r>
              <a:rPr lang="en-US" sz="3300" dirty="0" smtClean="0">
                <a:solidFill>
                  <a:srgbClr val="000000"/>
                </a:solidFill>
              </a:rPr>
              <a:t>Faith is a blind leap.</a:t>
            </a:r>
          </a:p>
          <a:p>
            <a:pPr marL="0" indent="0">
              <a:buNone/>
            </a:pPr>
            <a:r>
              <a:rPr lang="en-US" sz="3300" dirty="0" smtClean="0">
                <a:solidFill>
                  <a:srgbClr val="000000"/>
                </a:solidFill>
              </a:rPr>
              <a:t>We believe not just because of natural reason but by God’s authority; He willed these external proofs. (CCC 156)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83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IV. Teach the Scriptural Basis</a:t>
            </a:r>
            <a:endParaRPr lang="en-US" sz="36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486997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500" b="1" u="sng" dirty="0" smtClean="0">
                <a:solidFill>
                  <a:srgbClr val="000000"/>
                </a:solidFill>
              </a:rPr>
              <a:t>ALL</a:t>
            </a:r>
            <a:r>
              <a:rPr lang="en-US" sz="3500" b="1" dirty="0" smtClean="0">
                <a:solidFill>
                  <a:srgbClr val="000000"/>
                </a:solidFill>
              </a:rPr>
              <a:t> Catholic doctrine is grounded in Scripture.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All </a:t>
            </a:r>
            <a:r>
              <a:rPr lang="en-US" sz="3000" dirty="0">
                <a:solidFill>
                  <a:srgbClr val="000000"/>
                </a:solidFill>
              </a:rPr>
              <a:t>doctrines are not necessarily explicit in scripture but are </a:t>
            </a:r>
            <a:r>
              <a:rPr lang="en-US" sz="3000" dirty="0" smtClean="0">
                <a:solidFill>
                  <a:srgbClr val="000000"/>
                </a:solidFill>
              </a:rPr>
              <a:t>implicit in </a:t>
            </a:r>
            <a:r>
              <a:rPr lang="en-US" sz="3000" dirty="0">
                <a:solidFill>
                  <a:srgbClr val="000000"/>
                </a:solidFill>
              </a:rPr>
              <a:t>the text. (e.g. Infant Baptism</a:t>
            </a:r>
            <a:r>
              <a:rPr lang="en-US" sz="3000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Let Scripture undergird all your teachings.  </a:t>
            </a:r>
            <a:r>
              <a:rPr lang="en-US" sz="3000" dirty="0">
                <a:solidFill>
                  <a:srgbClr val="000000"/>
                </a:solidFill>
              </a:rPr>
              <a:t>However, </a:t>
            </a:r>
            <a:r>
              <a:rPr lang="en-US" sz="3000" dirty="0" smtClean="0">
                <a:solidFill>
                  <a:srgbClr val="000000"/>
                </a:solidFill>
              </a:rPr>
              <a:t>let the </a:t>
            </a:r>
            <a:r>
              <a:rPr lang="en-US" sz="3000" dirty="0">
                <a:solidFill>
                  <a:srgbClr val="000000"/>
                </a:solidFill>
              </a:rPr>
              <a:t>scriptures have the first </a:t>
            </a:r>
            <a:r>
              <a:rPr lang="en-US" sz="3000" dirty="0" smtClean="0">
                <a:solidFill>
                  <a:srgbClr val="000000"/>
                </a:solidFill>
              </a:rPr>
              <a:t>say - Don’t </a:t>
            </a:r>
            <a:r>
              <a:rPr lang="en-US" sz="3000" dirty="0">
                <a:solidFill>
                  <a:srgbClr val="000000"/>
                </a:solidFill>
              </a:rPr>
              <a:t>just use them to back </a:t>
            </a:r>
            <a:r>
              <a:rPr lang="en-US" sz="3000" dirty="0" smtClean="0">
                <a:solidFill>
                  <a:srgbClr val="000000"/>
                </a:solidFill>
              </a:rPr>
              <a:t>you up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IV. Teach the Scriptural Basis: </a:t>
            </a:r>
            <a:r>
              <a:rPr lang="en-US" sz="3600" b="1" dirty="0" smtClean="0">
                <a:solidFill>
                  <a:schemeClr val="tx1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chemeClr val="tx1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564444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000" b="1" u="sng" dirty="0" smtClean="0">
                <a:solidFill>
                  <a:schemeClr val="accent1"/>
                </a:solidFill>
              </a:rPr>
              <a:t>ALL</a:t>
            </a:r>
            <a:r>
              <a:rPr lang="en-US" sz="3000" b="1" dirty="0" smtClean="0">
                <a:solidFill>
                  <a:schemeClr val="accent1"/>
                </a:solidFill>
              </a:rPr>
              <a:t> Catholic doctrine is grounded in Scripture.</a:t>
            </a:r>
          </a:p>
          <a:p>
            <a:pPr marL="0" indent="0">
              <a:buNone/>
            </a:pPr>
            <a:endParaRPr lang="en-US" sz="3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"</a:t>
            </a:r>
            <a:r>
              <a:rPr lang="en-US" sz="3200" dirty="0">
                <a:solidFill>
                  <a:schemeClr val="tx1"/>
                </a:solidFill>
              </a:rPr>
              <a:t>Now faith is the assurance of things hoped for, the conviction of things not seen." </a:t>
            </a:r>
            <a:r>
              <a:rPr lang="en-US" sz="3200" dirty="0" smtClean="0">
                <a:solidFill>
                  <a:schemeClr val="tx1"/>
                </a:solidFill>
              </a:rPr>
              <a:t>(Hebrews 11:1)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541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V. Teach Related Doctrines</a:t>
            </a:r>
            <a:endParaRPr lang="en-US" sz="3600" b="1" dirty="0"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610913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000000"/>
                </a:solidFill>
              </a:rPr>
              <a:t>Teach the harmony of faith and the </a:t>
            </a:r>
            <a:r>
              <a:rPr lang="en-US" sz="3500" b="1" dirty="0" smtClean="0">
                <a:solidFill>
                  <a:srgbClr val="000000"/>
                </a:solidFill>
              </a:rPr>
              <a:t>interconnectivity of </a:t>
            </a:r>
            <a:r>
              <a:rPr lang="en-US" sz="3500" b="1" dirty="0">
                <a:solidFill>
                  <a:srgbClr val="000000"/>
                </a:solidFill>
              </a:rPr>
              <a:t>God’s revelation. </a:t>
            </a:r>
            <a:endParaRPr lang="en-US" sz="35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The doctrines of the Faith form a </a:t>
            </a:r>
            <a:r>
              <a:rPr lang="en-US" sz="3000" dirty="0" smtClean="0">
                <a:solidFill>
                  <a:srgbClr val="000000"/>
                </a:solidFill>
              </a:rPr>
              <a:t>certain organic </a:t>
            </a:r>
            <a:r>
              <a:rPr lang="en-US" sz="3000" dirty="0">
                <a:solidFill>
                  <a:srgbClr val="000000"/>
                </a:solidFill>
              </a:rPr>
              <a:t>unity. They are not independent. </a:t>
            </a: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Doctrines build upon each other – No such thing as Cafeteria Catholicism! </a:t>
            </a:r>
            <a:endParaRPr lang="en-US" sz="3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See The Hierarchy of Truths. (CCC 90)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46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V. Teach Related Doctrines: </a:t>
            </a:r>
            <a:r>
              <a:rPr lang="en-US" sz="3600" b="1" dirty="0" smtClean="0">
                <a:solidFill>
                  <a:srgbClr val="000000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610913"/>
            <a:ext cx="8042276" cy="5049595"/>
          </a:xfrm>
        </p:spPr>
        <p:txBody>
          <a:bodyPr rtlCol="0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Teach the harmony of faith and the </a:t>
            </a:r>
            <a:r>
              <a:rPr lang="en-US" sz="3000" b="1" dirty="0" smtClean="0">
                <a:solidFill>
                  <a:schemeClr val="accent1"/>
                </a:solidFill>
              </a:rPr>
              <a:t>interconnectivity of </a:t>
            </a:r>
            <a:r>
              <a:rPr lang="en-US" sz="3000" b="1" dirty="0">
                <a:solidFill>
                  <a:schemeClr val="accent1"/>
                </a:solidFill>
              </a:rPr>
              <a:t>God’s revelation. </a:t>
            </a:r>
            <a:endParaRPr lang="en-US" sz="30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</a:rPr>
              <a:t>Jesus</a:t>
            </a:r>
            <a:r>
              <a:rPr lang="en-US" sz="3000" dirty="0">
                <a:solidFill>
                  <a:srgbClr val="000000"/>
                </a:solidFill>
              </a:rPr>
              <a:t> is the </a:t>
            </a:r>
            <a:r>
              <a:rPr lang="en-US" sz="3000" dirty="0" err="1">
                <a:solidFill>
                  <a:srgbClr val="000000"/>
                </a:solidFill>
              </a:rPr>
              <a:t>perfecter</a:t>
            </a:r>
            <a:r>
              <a:rPr lang="en-US" sz="3000" dirty="0">
                <a:solidFill>
                  <a:srgbClr val="000000"/>
                </a:solidFill>
              </a:rPr>
              <a:t> of our </a:t>
            </a:r>
            <a:r>
              <a:rPr lang="en-US" sz="3000" b="1" dirty="0">
                <a:solidFill>
                  <a:srgbClr val="000000"/>
                </a:solidFill>
              </a:rPr>
              <a:t>Faith</a:t>
            </a:r>
            <a:r>
              <a:rPr lang="en-US" sz="3000" dirty="0">
                <a:solidFill>
                  <a:srgbClr val="000000"/>
                </a:solidFill>
              </a:rPr>
              <a:t>. </a:t>
            </a: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By </a:t>
            </a:r>
            <a:r>
              <a:rPr lang="en-US" sz="3000" b="1" dirty="0">
                <a:solidFill>
                  <a:srgbClr val="000000"/>
                </a:solidFill>
              </a:rPr>
              <a:t>Prayer</a:t>
            </a:r>
            <a:r>
              <a:rPr lang="en-US" sz="3000" dirty="0">
                <a:solidFill>
                  <a:srgbClr val="000000"/>
                </a:solidFill>
              </a:rPr>
              <a:t>, we can increase in </a:t>
            </a:r>
            <a:r>
              <a:rPr lang="en-US" sz="3000" b="1" dirty="0">
                <a:solidFill>
                  <a:srgbClr val="000000"/>
                </a:solidFill>
              </a:rPr>
              <a:t>Faith</a:t>
            </a:r>
            <a:r>
              <a:rPr lang="en-US" sz="3000" dirty="0">
                <a:solidFill>
                  <a:srgbClr val="000000"/>
                </a:solidFill>
              </a:rPr>
              <a:t>. </a:t>
            </a: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rgbClr val="000000"/>
                </a:solidFill>
              </a:rPr>
              <a:t>Mary</a:t>
            </a:r>
            <a:r>
              <a:rPr lang="en-US" sz="3000" dirty="0" smtClean="0">
                <a:solidFill>
                  <a:srgbClr val="000000"/>
                </a:solidFill>
              </a:rPr>
              <a:t> </a:t>
            </a:r>
            <a:r>
              <a:rPr lang="en-US" sz="3000" dirty="0">
                <a:solidFill>
                  <a:srgbClr val="000000"/>
                </a:solidFill>
              </a:rPr>
              <a:t>is the perfect role model for the life of </a:t>
            </a:r>
            <a:r>
              <a:rPr lang="en-US" sz="3000" b="1" dirty="0">
                <a:solidFill>
                  <a:srgbClr val="000000"/>
                </a:solidFill>
              </a:rPr>
              <a:t>Faith</a:t>
            </a:r>
            <a:r>
              <a:rPr lang="en-US" sz="3000" dirty="0">
                <a:solidFill>
                  <a:srgbClr val="000000"/>
                </a:solidFill>
              </a:rPr>
              <a:t>. </a:t>
            </a: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000000"/>
                </a:solidFill>
              </a:rPr>
              <a:t>The </a:t>
            </a:r>
            <a:r>
              <a:rPr lang="en-US" sz="3000" b="1" dirty="0">
                <a:solidFill>
                  <a:srgbClr val="000000"/>
                </a:solidFill>
              </a:rPr>
              <a:t>Church</a:t>
            </a:r>
            <a:r>
              <a:rPr lang="en-US" sz="3000" dirty="0">
                <a:solidFill>
                  <a:srgbClr val="000000"/>
                </a:solidFill>
              </a:rPr>
              <a:t> hands on the </a:t>
            </a:r>
            <a:r>
              <a:rPr lang="en-US" sz="3000" b="1" dirty="0">
                <a:solidFill>
                  <a:srgbClr val="000000"/>
                </a:solidFill>
              </a:rPr>
              <a:t>Faith</a:t>
            </a:r>
            <a:r>
              <a:rPr lang="en-US" sz="3000" dirty="0">
                <a:solidFill>
                  <a:srgbClr val="000000"/>
                </a:solidFill>
              </a:rPr>
              <a:t>. </a:t>
            </a:r>
            <a:endParaRPr lang="en-US" sz="3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rgbClr val="000000"/>
                </a:solidFill>
              </a:rPr>
              <a:t>Faith</a:t>
            </a:r>
            <a:r>
              <a:rPr lang="en-US" sz="3000" dirty="0" smtClean="0">
                <a:solidFill>
                  <a:srgbClr val="000000"/>
                </a:solidFill>
              </a:rPr>
              <a:t> </a:t>
            </a:r>
            <a:r>
              <a:rPr lang="en-US" sz="3000" dirty="0">
                <a:solidFill>
                  <a:srgbClr val="000000"/>
                </a:solidFill>
              </a:rPr>
              <a:t>is necessary for </a:t>
            </a:r>
            <a:r>
              <a:rPr lang="en-US" sz="3000" b="1" dirty="0">
                <a:solidFill>
                  <a:srgbClr val="000000"/>
                </a:solidFill>
              </a:rPr>
              <a:t>Salvation</a:t>
            </a:r>
            <a:r>
              <a:rPr lang="en-US" sz="30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232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55" y="2369051"/>
            <a:ext cx="8042276" cy="1336956"/>
          </a:xfrm>
        </p:spPr>
        <p:txBody>
          <a:bodyPr/>
          <a:lstStyle/>
          <a:p>
            <a:r>
              <a:rPr lang="en-US" b="1" dirty="0" smtClean="0"/>
              <a:t>Now it’s your turn!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237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392113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I. Teach the Premise: </a:t>
            </a:r>
            <a:r>
              <a:rPr lang="en-US" sz="3600" b="1" dirty="0" smtClean="0">
                <a:solidFill>
                  <a:schemeClr val="tx1"/>
                </a:solidFill>
                <a:latin typeface="News Gothic MT" charset="0"/>
              </a:rPr>
              <a:t>SCRIPTURE</a:t>
            </a:r>
            <a:endParaRPr lang="en-US" sz="3600" b="1" dirty="0">
              <a:solidFill>
                <a:schemeClr val="tx1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239164"/>
            <a:ext cx="8042276" cy="5297428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The premise </a:t>
            </a:r>
            <a:r>
              <a:rPr lang="en-US" sz="3000" b="1" dirty="0" smtClean="0">
                <a:solidFill>
                  <a:schemeClr val="accent1"/>
                </a:solidFill>
              </a:rPr>
              <a:t>is </a:t>
            </a:r>
            <a:r>
              <a:rPr lang="en-US" sz="3000" b="1" dirty="0">
                <a:solidFill>
                  <a:schemeClr val="accent1"/>
                </a:solidFill>
              </a:rPr>
              <a:t>the underlying truth upon which the doctrine is based</a:t>
            </a:r>
            <a:r>
              <a:rPr lang="en-US" sz="3000" b="1" dirty="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  <a:defRPr/>
            </a:pPr>
            <a:endParaRPr lang="en-US" sz="3000" b="1" dirty="0" smtClean="0">
              <a:solidFill>
                <a:srgbClr val="000000"/>
              </a:solidFill>
            </a:endParaRPr>
          </a:p>
          <a:p>
            <a:pPr marL="0" indent="0">
              <a:buNone/>
              <a:defRPr/>
            </a:pPr>
            <a:r>
              <a:rPr lang="en-US" sz="3000" b="1" dirty="0">
                <a:solidFill>
                  <a:srgbClr val="000000"/>
                </a:solidFill>
              </a:rPr>
              <a:t>"God has chosen to speak to us in human words. He is the author of these human words" (</a:t>
            </a:r>
            <a:r>
              <a:rPr lang="en-US" sz="3000" b="1" dirty="0" smtClean="0">
                <a:solidFill>
                  <a:srgbClr val="000000"/>
                </a:solidFill>
              </a:rPr>
              <a:t>CCC 105)</a:t>
            </a:r>
            <a:r>
              <a:rPr lang="en-US" sz="3000" b="1" dirty="0">
                <a:solidFill>
                  <a:srgbClr val="000000"/>
                </a:solidFill>
              </a:rPr>
              <a:t>.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4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400" b="1" dirty="0" smtClean="0">
                <a:latin typeface="News Gothic MT" charset="0"/>
              </a:rPr>
              <a:t>II. Teach the Essentials: </a:t>
            </a:r>
            <a:r>
              <a:rPr lang="en-US" sz="3400" b="1" dirty="0" smtClean="0">
                <a:solidFill>
                  <a:srgbClr val="000000"/>
                </a:solidFill>
                <a:latin typeface="News Gothic MT" charset="0"/>
              </a:rPr>
              <a:t>SCRIPTURE</a:t>
            </a:r>
            <a:endParaRPr lang="en-US" sz="34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5" y="1502487"/>
            <a:ext cx="8042276" cy="5049595"/>
          </a:xfrm>
        </p:spPr>
        <p:txBody>
          <a:bodyPr rtlCol="0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900" b="1" dirty="0" smtClean="0">
                <a:solidFill>
                  <a:schemeClr val="accent1"/>
                </a:solidFill>
              </a:rPr>
              <a:t>Essentials are aspects </a:t>
            </a:r>
            <a:r>
              <a:rPr lang="en-US" sz="3900" b="1" dirty="0">
                <a:solidFill>
                  <a:schemeClr val="accent1"/>
                </a:solidFill>
              </a:rPr>
              <a:t>of the </a:t>
            </a:r>
            <a:r>
              <a:rPr lang="en-US" sz="3900" b="1" dirty="0" smtClean="0">
                <a:solidFill>
                  <a:schemeClr val="accent1"/>
                </a:solidFill>
              </a:rPr>
              <a:t>doctrine</a:t>
            </a:r>
            <a:r>
              <a:rPr lang="en-US" sz="3900" b="1" dirty="0">
                <a:solidFill>
                  <a:schemeClr val="accent1"/>
                </a:solidFill>
              </a:rPr>
              <a:t> </a:t>
            </a:r>
            <a:r>
              <a:rPr lang="en-US" sz="3900" b="1" dirty="0" smtClean="0">
                <a:solidFill>
                  <a:schemeClr val="accent1"/>
                </a:solidFill>
              </a:rPr>
              <a:t>which </a:t>
            </a:r>
            <a:r>
              <a:rPr lang="en-US" sz="3900" b="1" dirty="0">
                <a:solidFill>
                  <a:schemeClr val="accent1"/>
                </a:solidFill>
              </a:rPr>
              <a:t>cannot be left to chance that </a:t>
            </a:r>
            <a:r>
              <a:rPr lang="en-US" sz="3900" b="1" dirty="0" smtClean="0">
                <a:solidFill>
                  <a:schemeClr val="accent1"/>
                </a:solidFill>
              </a:rPr>
              <a:t>they will </a:t>
            </a:r>
            <a:r>
              <a:rPr lang="en-US" sz="3900" b="1" dirty="0">
                <a:solidFill>
                  <a:schemeClr val="accent1"/>
                </a:solidFill>
              </a:rPr>
              <a:t>get them on their own</a:t>
            </a:r>
            <a:r>
              <a:rPr lang="en-US" sz="3900" b="1" dirty="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chemeClr val="tx1"/>
                </a:solidFill>
              </a:rPr>
              <a:t>1</a:t>
            </a:r>
            <a:r>
              <a:rPr lang="en-US" sz="3500" dirty="0">
                <a:solidFill>
                  <a:schemeClr val="tx1"/>
                </a:solidFill>
              </a:rPr>
              <a:t>. The human authors are true authors, so Scripture has a very human element to it, though without error. </a:t>
            </a: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2</a:t>
            </a:r>
            <a:r>
              <a:rPr lang="en-US" sz="3500" dirty="0">
                <a:solidFill>
                  <a:srgbClr val="000000"/>
                </a:solidFill>
              </a:rPr>
              <a:t>. The Magisterium is the authentic interpreter of Scripture.</a:t>
            </a:r>
            <a:endParaRPr lang="en-US" sz="35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3</a:t>
            </a:r>
            <a:r>
              <a:rPr lang="en-US" sz="3500" dirty="0">
                <a:solidFill>
                  <a:srgbClr val="000000"/>
                </a:solidFill>
              </a:rPr>
              <a:t>. Christ is the center of all of </a:t>
            </a:r>
            <a:r>
              <a:rPr lang="en-US" sz="3500" dirty="0" smtClean="0">
                <a:solidFill>
                  <a:srgbClr val="000000"/>
                </a:solidFill>
              </a:rPr>
              <a:t>Scripture</a:t>
            </a:r>
            <a:r>
              <a:rPr lang="en-US" sz="3500" dirty="0">
                <a:solidFill>
                  <a:srgbClr val="000000"/>
                </a:solidFill>
              </a:rPr>
              <a:t> </a:t>
            </a:r>
            <a:endParaRPr lang="en-US" sz="35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000000"/>
                </a:solidFill>
              </a:rPr>
              <a:t>(CCC 101-141)</a:t>
            </a:r>
            <a:endParaRPr lang="en-US" sz="3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3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III. Teach the Common Misunderstandings: </a:t>
            </a:r>
            <a:r>
              <a:rPr lang="en-US" sz="3600" b="1" dirty="0" smtClean="0">
                <a:solidFill>
                  <a:srgbClr val="000000"/>
                </a:solidFill>
                <a:latin typeface="News Gothic MT" charset="0"/>
              </a:rPr>
              <a:t>SCRIPTURE</a:t>
            </a:r>
            <a:endParaRPr lang="en-US" sz="36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363081"/>
            <a:ext cx="8042276" cy="5049595"/>
          </a:xfrm>
        </p:spPr>
        <p:txBody>
          <a:bodyPr rtlCol="0">
            <a:normAutofit lnSpcReduction="10000"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chemeClr val="accent1"/>
                </a:solidFill>
              </a:rPr>
              <a:t>Address and clear away misconceptions that resulted from insufficient/ineffective </a:t>
            </a:r>
            <a:r>
              <a:rPr lang="en-US" sz="3000" b="1" dirty="0">
                <a:solidFill>
                  <a:schemeClr val="accent1"/>
                </a:solidFill>
              </a:rPr>
              <a:t>catechesis </a:t>
            </a:r>
            <a:r>
              <a:rPr lang="en-US" sz="3000" b="1" dirty="0" smtClean="0">
                <a:solidFill>
                  <a:schemeClr val="accent1"/>
                </a:solidFill>
              </a:rPr>
              <a:t>and the culture.</a:t>
            </a:r>
          </a:p>
          <a:p>
            <a:pPr marL="0" indent="0" algn="ctr">
              <a:buNone/>
            </a:pPr>
            <a:endParaRPr lang="en-US" sz="30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300" b="1" dirty="0" smtClean="0">
                <a:solidFill>
                  <a:srgbClr val="000000"/>
                </a:solidFill>
              </a:rPr>
              <a:t>Misconception: </a:t>
            </a:r>
            <a:r>
              <a:rPr lang="en-US" sz="3300" dirty="0">
                <a:solidFill>
                  <a:srgbClr val="000000"/>
                </a:solidFill>
              </a:rPr>
              <a:t>Scripture is the only source of God's revelation to us..</a:t>
            </a:r>
            <a:endParaRPr lang="en-US" sz="33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300" dirty="0" smtClean="0">
                <a:solidFill>
                  <a:srgbClr val="000000"/>
                </a:solidFill>
              </a:rPr>
              <a:t>Apostolic Tradition is a co-equal channel by which God’s Divine Revelation comes to us. (CCC 74-83)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2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5" y="608966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IV. Teach the Scriptural Basis: </a:t>
            </a:r>
            <a:r>
              <a:rPr lang="en-US" sz="3600" b="1" dirty="0" smtClean="0">
                <a:solidFill>
                  <a:schemeClr val="tx1"/>
                </a:solidFill>
                <a:latin typeface="News Gothic MT" charset="0"/>
              </a:rPr>
              <a:t>FAITH</a:t>
            </a:r>
            <a:endParaRPr lang="en-US" sz="3600" b="1" dirty="0">
              <a:solidFill>
                <a:schemeClr val="tx1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564444"/>
            <a:ext cx="8042276" cy="5049595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en-US" sz="3000" b="1" u="sng" dirty="0" smtClean="0">
                <a:solidFill>
                  <a:schemeClr val="accent1"/>
                </a:solidFill>
              </a:rPr>
              <a:t>ALL</a:t>
            </a:r>
            <a:r>
              <a:rPr lang="en-US" sz="3000" b="1" dirty="0" smtClean="0">
                <a:solidFill>
                  <a:schemeClr val="accent1"/>
                </a:solidFill>
              </a:rPr>
              <a:t> Catholic doctrine is grounded in Scripture.</a:t>
            </a:r>
          </a:p>
          <a:p>
            <a:pPr marL="0" indent="0">
              <a:buNone/>
            </a:pPr>
            <a:endParaRPr lang="en-US" sz="3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"All Scripture is inspired by God and is useful for </a:t>
            </a:r>
            <a:r>
              <a:rPr lang="en-US" sz="3200" dirty="0" smtClean="0">
                <a:solidFill>
                  <a:schemeClr val="tx1"/>
                </a:solidFill>
              </a:rPr>
              <a:t>teaching....</a:t>
            </a:r>
            <a:r>
              <a:rPr lang="en-US" sz="3200" dirty="0">
                <a:solidFill>
                  <a:schemeClr val="tx1"/>
                </a:solidFill>
              </a:rPr>
              <a:t>" (2 Timothy 3:</a:t>
            </a:r>
            <a:r>
              <a:rPr lang="en-US" sz="3200" dirty="0" smtClean="0">
                <a:solidFill>
                  <a:schemeClr val="tx1"/>
                </a:solidFill>
              </a:rPr>
              <a:t>16)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92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4" y="924065"/>
            <a:ext cx="8042275" cy="630198"/>
          </a:xfrm>
        </p:spPr>
        <p:txBody>
          <a:bodyPr/>
          <a:lstStyle/>
          <a:p>
            <a:pPr marL="400050" indent="-400050" eaLnBrk="1" hangingPunct="1">
              <a:spcBef>
                <a:spcPts val="800"/>
              </a:spcBef>
            </a:pPr>
            <a:r>
              <a:rPr lang="en-US" sz="3600" b="1" dirty="0" smtClean="0">
                <a:latin typeface="News Gothic MT" charset="0"/>
              </a:rPr>
              <a:t>V. Teach Related Doctrines: </a:t>
            </a:r>
            <a:r>
              <a:rPr lang="en-US" sz="3600" b="1" dirty="0" smtClean="0">
                <a:solidFill>
                  <a:srgbClr val="000000"/>
                </a:solidFill>
                <a:latin typeface="News Gothic MT" charset="0"/>
              </a:rPr>
              <a:t>SCRIPTURE</a:t>
            </a:r>
            <a:endParaRPr lang="en-US" sz="3600" b="1" dirty="0">
              <a:solidFill>
                <a:srgbClr val="000000"/>
              </a:solidFill>
              <a:latin typeface="News Gothic MT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9274" y="1554263"/>
            <a:ext cx="8042276" cy="5049595"/>
          </a:xfrm>
        </p:spPr>
        <p:txBody>
          <a:bodyPr rtlCol="0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3900" b="1" dirty="0">
                <a:solidFill>
                  <a:schemeClr val="accent1"/>
                </a:solidFill>
              </a:rPr>
              <a:t>Teach the harmony of faith and the </a:t>
            </a:r>
            <a:r>
              <a:rPr lang="en-US" sz="3900" b="1" dirty="0" smtClean="0">
                <a:solidFill>
                  <a:schemeClr val="accent1"/>
                </a:solidFill>
              </a:rPr>
              <a:t>interconnectivity of </a:t>
            </a:r>
            <a:r>
              <a:rPr lang="en-US" sz="3900" b="1" dirty="0">
                <a:solidFill>
                  <a:schemeClr val="accent1"/>
                </a:solidFill>
              </a:rPr>
              <a:t>God’s revelation. </a:t>
            </a:r>
            <a:endParaRPr lang="en-US" sz="39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4300" b="1" dirty="0" smtClean="0">
                <a:solidFill>
                  <a:srgbClr val="000000"/>
                </a:solidFill>
              </a:rPr>
              <a:t>Scripture </a:t>
            </a:r>
            <a:r>
              <a:rPr lang="en-US" sz="4300" dirty="0">
                <a:solidFill>
                  <a:srgbClr val="000000"/>
                </a:solidFill>
              </a:rPr>
              <a:t>together with </a:t>
            </a:r>
            <a:r>
              <a:rPr lang="en-US" sz="4300" b="1" dirty="0">
                <a:solidFill>
                  <a:srgbClr val="000000"/>
                </a:solidFill>
              </a:rPr>
              <a:t>Tradition </a:t>
            </a:r>
            <a:r>
              <a:rPr lang="en-US" sz="4300" dirty="0">
                <a:solidFill>
                  <a:srgbClr val="000000"/>
                </a:solidFill>
              </a:rPr>
              <a:t>makes up the single sacred</a:t>
            </a:r>
            <a:r>
              <a:rPr lang="en-US" sz="4300" b="1" dirty="0">
                <a:solidFill>
                  <a:srgbClr val="000000"/>
                </a:solidFill>
              </a:rPr>
              <a:t> Deposit of Faith. </a:t>
            </a:r>
            <a:endParaRPr lang="en-US" sz="43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4300" dirty="0">
                <a:solidFill>
                  <a:srgbClr val="000000"/>
                </a:solidFill>
              </a:rPr>
              <a:t>Reading </a:t>
            </a:r>
            <a:r>
              <a:rPr lang="en-US" sz="4300" b="1" dirty="0">
                <a:solidFill>
                  <a:srgbClr val="000000"/>
                </a:solidFill>
              </a:rPr>
              <a:t>Scripture</a:t>
            </a:r>
            <a:r>
              <a:rPr lang="en-US" sz="4300" dirty="0">
                <a:solidFill>
                  <a:srgbClr val="000000"/>
                </a:solidFill>
              </a:rPr>
              <a:t> can give increase to one's </a:t>
            </a:r>
            <a:r>
              <a:rPr lang="en-US" sz="4300" b="1" dirty="0">
                <a:solidFill>
                  <a:srgbClr val="000000"/>
                </a:solidFill>
              </a:rPr>
              <a:t>Faith</a:t>
            </a:r>
            <a:r>
              <a:rPr lang="en-US" sz="4300" dirty="0">
                <a:solidFill>
                  <a:srgbClr val="000000"/>
                </a:solidFill>
              </a:rPr>
              <a:t>. </a:t>
            </a:r>
            <a:endParaRPr lang="en-US" sz="43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4300" dirty="0">
                <a:solidFill>
                  <a:srgbClr val="000000"/>
                </a:solidFill>
              </a:rPr>
              <a:t>The</a:t>
            </a:r>
            <a:r>
              <a:rPr lang="en-US" sz="4300" b="1" dirty="0">
                <a:solidFill>
                  <a:srgbClr val="000000"/>
                </a:solidFill>
              </a:rPr>
              <a:t> Church </a:t>
            </a:r>
            <a:r>
              <a:rPr lang="en-US" sz="4300" dirty="0">
                <a:solidFill>
                  <a:srgbClr val="000000"/>
                </a:solidFill>
              </a:rPr>
              <a:t>determined the canon of </a:t>
            </a:r>
            <a:r>
              <a:rPr lang="en-US" sz="4300" b="1" dirty="0">
                <a:solidFill>
                  <a:srgbClr val="000000"/>
                </a:solidFill>
              </a:rPr>
              <a:t>Scripture. </a:t>
            </a:r>
            <a:endParaRPr lang="en-US" sz="43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4300" dirty="0">
                <a:solidFill>
                  <a:srgbClr val="000000"/>
                </a:solidFill>
              </a:rPr>
              <a:t>The </a:t>
            </a:r>
            <a:r>
              <a:rPr lang="en-US" sz="4300" b="1" dirty="0">
                <a:solidFill>
                  <a:srgbClr val="000000"/>
                </a:solidFill>
              </a:rPr>
              <a:t>Trinity</a:t>
            </a:r>
            <a:r>
              <a:rPr lang="en-US" sz="4300" dirty="0">
                <a:solidFill>
                  <a:srgbClr val="000000"/>
                </a:solidFill>
              </a:rPr>
              <a:t> is the principal author of </a:t>
            </a:r>
            <a:r>
              <a:rPr lang="en-US" sz="4300" b="1" dirty="0">
                <a:solidFill>
                  <a:srgbClr val="000000"/>
                </a:solidFill>
              </a:rPr>
              <a:t>Scripture</a:t>
            </a:r>
            <a:r>
              <a:rPr lang="en-US" sz="4300" dirty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4300" b="1" dirty="0" smtClean="0">
                <a:solidFill>
                  <a:srgbClr val="000000"/>
                </a:solidFill>
              </a:rPr>
              <a:t>Scripture </a:t>
            </a:r>
            <a:r>
              <a:rPr lang="en-US" sz="4300" dirty="0">
                <a:solidFill>
                  <a:srgbClr val="000000"/>
                </a:solidFill>
              </a:rPr>
              <a:t>was written for the sake of our </a:t>
            </a:r>
            <a:r>
              <a:rPr lang="en-US" sz="4300" b="1" dirty="0">
                <a:solidFill>
                  <a:srgbClr val="000000"/>
                </a:solidFill>
              </a:rPr>
              <a:t>Salvation.</a:t>
            </a:r>
            <a:endParaRPr lang="en-US" sz="4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134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859</TotalTime>
  <Words>986</Words>
  <Application>Microsoft Macintosh PowerPoint</Application>
  <PresentationFormat>On-screen Show (4:3)</PresentationFormat>
  <Paragraphs>106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Breeze</vt:lpstr>
      <vt:lpstr>Catechesis &amp;  Youth Ministry</vt:lpstr>
      <vt:lpstr>What is Catechesis?</vt:lpstr>
      <vt:lpstr>What is Evangelization?</vt:lpstr>
      <vt:lpstr>PowerPoint Presentation</vt:lpstr>
      <vt:lpstr>PowerPoint Presentation</vt:lpstr>
      <vt:lpstr>PowerPoint Presentation</vt:lpstr>
      <vt:lpstr>TEACHING DOCTRINE: The Five Components</vt:lpstr>
      <vt:lpstr>I. Teach the Premise</vt:lpstr>
      <vt:lpstr>I. Teach the Premise: FAITH</vt:lpstr>
      <vt:lpstr>II. Teach the Essentials</vt:lpstr>
      <vt:lpstr>II. Teach the Essentials: FAITH</vt:lpstr>
      <vt:lpstr>III. Teach the Common Misunderstandings</vt:lpstr>
      <vt:lpstr>III. Teach the Common Misunderstandings: FAITH</vt:lpstr>
      <vt:lpstr>IV. Teach the Scriptural Basis</vt:lpstr>
      <vt:lpstr>IV. Teach the Scriptural Basis: FAITH</vt:lpstr>
      <vt:lpstr>V. Teach Related Doctrines</vt:lpstr>
      <vt:lpstr>V. Teach Related Doctrines: FAITH</vt:lpstr>
      <vt:lpstr>Now it’s your turn!</vt:lpstr>
      <vt:lpstr>I. Teach the Premise: SCRIPTURE</vt:lpstr>
      <vt:lpstr>II. Teach the Essentials: SCRIPTURE</vt:lpstr>
      <vt:lpstr>III. Teach the Common Misunderstandings: SCRIPTURE</vt:lpstr>
      <vt:lpstr>IV. Teach the Scriptural Basis: FAITH</vt:lpstr>
      <vt:lpstr>V. Teach Related Doctrines: SCRIPTURE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Catechesis &amp;  Youth Ministry</dc:title>
  <dc:creator>Isabelita Filamor</dc:creator>
  <cp:lastModifiedBy>Tiffany Lambert</cp:lastModifiedBy>
  <cp:revision>27</cp:revision>
  <dcterms:created xsi:type="dcterms:W3CDTF">2017-01-24T03:41:10Z</dcterms:created>
  <dcterms:modified xsi:type="dcterms:W3CDTF">2017-01-25T03:15:07Z</dcterms:modified>
</cp:coreProperties>
</file>